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7" r:id="rId7"/>
    <p:sldId id="302" r:id="rId8"/>
    <p:sldId id="303" r:id="rId9"/>
    <p:sldId id="304" r:id="rId10"/>
    <p:sldId id="308" r:id="rId11"/>
    <p:sldId id="30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Y%20ACER\Desktop\Nasa%202021\Economic%20Impact\Beijing_2021-06-23_CN03-E9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PH">
                <a:latin typeface="Arial" panose="020B0604020202020204" pitchFamily="34" charset="0"/>
                <a:cs typeface="Arial" panose="020B0604020202020204" pitchFamily="34" charset="0"/>
              </a:rPr>
              <a:t>Urban</a:t>
            </a:r>
            <a:r>
              <a:rPr lang="en-PH" baseline="0">
                <a:latin typeface="Arial" panose="020B0604020202020204" pitchFamily="34" charset="0"/>
                <a:cs typeface="Arial" panose="020B0604020202020204" pitchFamily="34" charset="0"/>
              </a:rPr>
              <a:t> Activity (car/cargo)</a:t>
            </a:r>
            <a:endParaRPr lang="en-PH">
              <a:latin typeface="Arial" panose="020B0604020202020204" pitchFamily="34" charset="0"/>
              <a:cs typeface="Arial" panose="020B0604020202020204" pitchFamily="34" charset="0"/>
            </a:endParaRPr>
          </a:p>
        </c:rich>
      </c:tx>
      <c:layout>
        <c:manualLayout>
          <c:xMode val="edge"/>
          <c:yMode val="edge"/>
          <c:x val="0.37109839902490815"/>
          <c:y val="2.53364940775945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5209026434026993E-2"/>
          <c:y val="0.113388664254806"/>
          <c:w val="0.81145191731370492"/>
          <c:h val="0.67393440684779271"/>
        </c:manualLayout>
      </c:layout>
      <c:lineChart>
        <c:grouping val="standard"/>
        <c:varyColors val="0"/>
        <c:ser>
          <c:idx val="0"/>
          <c:order val="0"/>
          <c:tx>
            <c:v>Beijing</c:v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'Beijing_2021-06-23_CN03-E9'!$A$2:$A$38</c:f>
              <c:strCache>
                <c:ptCount val="37"/>
                <c:pt idx="0">
                  <c:v>2020-01-05T00:00:00.000Z</c:v>
                </c:pt>
                <c:pt idx="1">
                  <c:v>2020-01-19T00:00:00.000Z</c:v>
                </c:pt>
                <c:pt idx="2">
                  <c:v>2020-01-24T00:00:00.000Z</c:v>
                </c:pt>
                <c:pt idx="3">
                  <c:v>2020-01-29T00:00:00.000Z</c:v>
                </c:pt>
                <c:pt idx="4">
                  <c:v>2020-02-05T00:00:00.000Z</c:v>
                </c:pt>
                <c:pt idx="5">
                  <c:v>2020-02-10T00:00:00.000Z</c:v>
                </c:pt>
                <c:pt idx="6">
                  <c:v>2020-02-17T00:00:00.000Z</c:v>
                </c:pt>
                <c:pt idx="7">
                  <c:v>2020-02-22T00:00:00.000Z</c:v>
                </c:pt>
                <c:pt idx="8">
                  <c:v>2020-03-05T00:00:00.000Z</c:v>
                </c:pt>
                <c:pt idx="9">
                  <c:v>2020-03-12T00:00:00.000Z</c:v>
                </c:pt>
                <c:pt idx="10">
                  <c:v>2020-03-17T00:00:00.000Z</c:v>
                </c:pt>
                <c:pt idx="11">
                  <c:v>2020-03-29T00:00:00.000Z</c:v>
                </c:pt>
                <c:pt idx="12">
                  <c:v>2020-03-31T00:00:00.000Z</c:v>
                </c:pt>
                <c:pt idx="13">
                  <c:v>2020-04-05T00:00:00.000Z</c:v>
                </c:pt>
                <c:pt idx="14">
                  <c:v>2020-04-17T00:00:00.000Z</c:v>
                </c:pt>
                <c:pt idx="15">
                  <c:v>2020-04-28T00:00:00.000Z</c:v>
                </c:pt>
                <c:pt idx="16">
                  <c:v>2020-04-29T00:00:00.000Z</c:v>
                </c:pt>
                <c:pt idx="17">
                  <c:v>2020-05-07T00:00:00.000Z</c:v>
                </c:pt>
                <c:pt idx="18">
                  <c:v>2020-05-21T00:00:00.000Z</c:v>
                </c:pt>
                <c:pt idx="19">
                  <c:v>2020-06-04T00:00:00.000Z</c:v>
                </c:pt>
                <c:pt idx="20">
                  <c:v>2020-06-18T00:00:00.000Z</c:v>
                </c:pt>
                <c:pt idx="21">
                  <c:v>2020-07-02T00:00:00.000Z</c:v>
                </c:pt>
                <c:pt idx="22">
                  <c:v>2020-07-07T00:00:00.000Z</c:v>
                </c:pt>
                <c:pt idx="23">
                  <c:v>2020-07-30T00:00:00.000Z</c:v>
                </c:pt>
                <c:pt idx="24">
                  <c:v>2020-08-13T00:00:00.000Z</c:v>
                </c:pt>
                <c:pt idx="25">
                  <c:v>2020-08-27T00:00:00.000Z</c:v>
                </c:pt>
                <c:pt idx="26">
                  <c:v>2020-09-10T00:00:00.000Z</c:v>
                </c:pt>
                <c:pt idx="27">
                  <c:v>2020-10-08T00:00:00.000Z</c:v>
                </c:pt>
                <c:pt idx="28">
                  <c:v>2020-11-05T00:00:00.000Z</c:v>
                </c:pt>
                <c:pt idx="29">
                  <c:v>2020-12-03T00:00:00.000Z</c:v>
                </c:pt>
                <c:pt idx="30">
                  <c:v>2020-12-31T00:00:00.000Z</c:v>
                </c:pt>
                <c:pt idx="31">
                  <c:v>2021-01-28T00:00:00.000Z</c:v>
                </c:pt>
                <c:pt idx="32">
                  <c:v>2021-02-11T00:00:00.000Z</c:v>
                </c:pt>
                <c:pt idx="33">
                  <c:v>2021-03-11T00:00:00.000Z</c:v>
                </c:pt>
                <c:pt idx="34">
                  <c:v>2021-04-08T00:00:00.000Z</c:v>
                </c:pt>
                <c:pt idx="35">
                  <c:v>2021-04-27T00:00:00.000Z</c:v>
                </c:pt>
                <c:pt idx="36">
                  <c:v>2021-05-06T00:00:00.000Z</c:v>
                </c:pt>
              </c:strCache>
            </c:strRef>
          </c:cat>
          <c:val>
            <c:numRef>
              <c:f>'Beijing_2021-06-23_CN03-E9'!$B$2:$B$38</c:f>
              <c:numCache>
                <c:formatCode>General</c:formatCode>
                <c:ptCount val="37"/>
                <c:pt idx="0">
                  <c:v>0.76449368699999998</c:v>
                </c:pt>
                <c:pt idx="1">
                  <c:v>0.96779180600000003</c:v>
                </c:pt>
                <c:pt idx="2">
                  <c:v>0.57717083199999997</c:v>
                </c:pt>
                <c:pt idx="3">
                  <c:v>0.65550115900000006</c:v>
                </c:pt>
                <c:pt idx="4">
                  <c:v>0.58593146100000004</c:v>
                </c:pt>
                <c:pt idx="5">
                  <c:v>0.65601649100000003</c:v>
                </c:pt>
                <c:pt idx="6">
                  <c:v>0.65833548099999994</c:v>
                </c:pt>
                <c:pt idx="7">
                  <c:v>0.73228549300000001</c:v>
                </c:pt>
                <c:pt idx="8">
                  <c:v>0.388044318</c:v>
                </c:pt>
                <c:pt idx="9">
                  <c:v>0.721721206</c:v>
                </c:pt>
                <c:pt idx="10">
                  <c:v>0.89023447600000005</c:v>
                </c:pt>
                <c:pt idx="11">
                  <c:v>0.84308168000000006</c:v>
                </c:pt>
                <c:pt idx="12">
                  <c:v>0.79541355300000005</c:v>
                </c:pt>
                <c:pt idx="13">
                  <c:v>1.068539036</c:v>
                </c:pt>
                <c:pt idx="14">
                  <c:v>1.335222881</c:v>
                </c:pt>
                <c:pt idx="15">
                  <c:v>1.32079361</c:v>
                </c:pt>
                <c:pt idx="16">
                  <c:v>1.3223396030000001</c:v>
                </c:pt>
                <c:pt idx="17">
                  <c:v>1.070858026</c:v>
                </c:pt>
                <c:pt idx="18">
                  <c:v>0.91110538500000005</c:v>
                </c:pt>
                <c:pt idx="19">
                  <c:v>1.0994589020000001</c:v>
                </c:pt>
                <c:pt idx="20">
                  <c:v>1.030404535</c:v>
                </c:pt>
                <c:pt idx="21">
                  <c:v>0.895903118</c:v>
                </c:pt>
                <c:pt idx="22">
                  <c:v>1.0762690029999999</c:v>
                </c:pt>
                <c:pt idx="23">
                  <c:v>1.1195568149999999</c:v>
                </c:pt>
                <c:pt idx="24">
                  <c:v>1.2713218239999999</c:v>
                </c:pt>
                <c:pt idx="25">
                  <c:v>0.91663796099999995</c:v>
                </c:pt>
                <c:pt idx="26">
                  <c:v>0.60489149200000003</c:v>
                </c:pt>
                <c:pt idx="27">
                  <c:v>0.50602824700000004</c:v>
                </c:pt>
                <c:pt idx="28">
                  <c:v>0.52876334800000002</c:v>
                </c:pt>
                <c:pt idx="29">
                  <c:v>0.58146744699999997</c:v>
                </c:pt>
                <c:pt idx="30">
                  <c:v>1.0592490530000001</c:v>
                </c:pt>
                <c:pt idx="31">
                  <c:v>0.86387874600000003</c:v>
                </c:pt>
                <c:pt idx="32">
                  <c:v>0.78886668999999998</c:v>
                </c:pt>
                <c:pt idx="33">
                  <c:v>0.70294178399999996</c:v>
                </c:pt>
                <c:pt idx="34">
                  <c:v>0.797189115</c:v>
                </c:pt>
                <c:pt idx="35">
                  <c:v>0.974509128</c:v>
                </c:pt>
                <c:pt idx="36">
                  <c:v>0.98105408199999999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A97-4DF1-A5EE-01F63629A42D}"/>
            </c:ext>
          </c:extLst>
        </c:ser>
        <c:ser>
          <c:idx val="1"/>
          <c:order val="1"/>
          <c:tx>
            <c:v>Singapore</c:v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'Beijing_2021-06-23_CN03-E9'!$A$2:$A$38</c:f>
              <c:strCache>
                <c:ptCount val="37"/>
                <c:pt idx="0">
                  <c:v>2020-01-05T00:00:00.000Z</c:v>
                </c:pt>
                <c:pt idx="1">
                  <c:v>2020-01-19T00:00:00.000Z</c:v>
                </c:pt>
                <c:pt idx="2">
                  <c:v>2020-01-24T00:00:00.000Z</c:v>
                </c:pt>
                <c:pt idx="3">
                  <c:v>2020-01-29T00:00:00.000Z</c:v>
                </c:pt>
                <c:pt idx="4">
                  <c:v>2020-02-05T00:00:00.000Z</c:v>
                </c:pt>
                <c:pt idx="5">
                  <c:v>2020-02-10T00:00:00.000Z</c:v>
                </c:pt>
                <c:pt idx="6">
                  <c:v>2020-02-17T00:00:00.000Z</c:v>
                </c:pt>
                <c:pt idx="7">
                  <c:v>2020-02-22T00:00:00.000Z</c:v>
                </c:pt>
                <c:pt idx="8">
                  <c:v>2020-03-05T00:00:00.000Z</c:v>
                </c:pt>
                <c:pt idx="9">
                  <c:v>2020-03-12T00:00:00.000Z</c:v>
                </c:pt>
                <c:pt idx="10">
                  <c:v>2020-03-17T00:00:00.000Z</c:v>
                </c:pt>
                <c:pt idx="11">
                  <c:v>2020-03-29T00:00:00.000Z</c:v>
                </c:pt>
                <c:pt idx="12">
                  <c:v>2020-03-31T00:00:00.000Z</c:v>
                </c:pt>
                <c:pt idx="13">
                  <c:v>2020-04-05T00:00:00.000Z</c:v>
                </c:pt>
                <c:pt idx="14">
                  <c:v>2020-04-17T00:00:00.000Z</c:v>
                </c:pt>
                <c:pt idx="15">
                  <c:v>2020-04-28T00:00:00.000Z</c:v>
                </c:pt>
                <c:pt idx="16">
                  <c:v>2020-04-29T00:00:00.000Z</c:v>
                </c:pt>
                <c:pt idx="17">
                  <c:v>2020-05-07T00:00:00.000Z</c:v>
                </c:pt>
                <c:pt idx="18">
                  <c:v>2020-05-21T00:00:00.000Z</c:v>
                </c:pt>
                <c:pt idx="19">
                  <c:v>2020-06-04T00:00:00.000Z</c:v>
                </c:pt>
                <c:pt idx="20">
                  <c:v>2020-06-18T00:00:00.000Z</c:v>
                </c:pt>
                <c:pt idx="21">
                  <c:v>2020-07-02T00:00:00.000Z</c:v>
                </c:pt>
                <c:pt idx="22">
                  <c:v>2020-07-07T00:00:00.000Z</c:v>
                </c:pt>
                <c:pt idx="23">
                  <c:v>2020-07-30T00:00:00.000Z</c:v>
                </c:pt>
                <c:pt idx="24">
                  <c:v>2020-08-13T00:00:00.000Z</c:v>
                </c:pt>
                <c:pt idx="25">
                  <c:v>2020-08-27T00:00:00.000Z</c:v>
                </c:pt>
                <c:pt idx="26">
                  <c:v>2020-09-10T00:00:00.000Z</c:v>
                </c:pt>
                <c:pt idx="27">
                  <c:v>2020-10-08T00:00:00.000Z</c:v>
                </c:pt>
                <c:pt idx="28">
                  <c:v>2020-11-05T00:00:00.000Z</c:v>
                </c:pt>
                <c:pt idx="29">
                  <c:v>2020-12-03T00:00:00.000Z</c:v>
                </c:pt>
                <c:pt idx="30">
                  <c:v>2020-12-31T00:00:00.000Z</c:v>
                </c:pt>
                <c:pt idx="31">
                  <c:v>2021-01-28T00:00:00.000Z</c:v>
                </c:pt>
                <c:pt idx="32">
                  <c:v>2021-02-11T00:00:00.000Z</c:v>
                </c:pt>
                <c:pt idx="33">
                  <c:v>2021-03-11T00:00:00.000Z</c:v>
                </c:pt>
                <c:pt idx="34">
                  <c:v>2021-04-08T00:00:00.000Z</c:v>
                </c:pt>
                <c:pt idx="35">
                  <c:v>2021-04-27T00:00:00.000Z</c:v>
                </c:pt>
                <c:pt idx="36">
                  <c:v>2021-05-06T00:00:00.000Z</c:v>
                </c:pt>
              </c:strCache>
            </c:strRef>
          </c:cat>
          <c:val>
            <c:numRef>
              <c:f>Singapore!$B$2:$B$15</c:f>
              <c:numCache>
                <c:formatCode>General</c:formatCode>
                <c:ptCount val="14"/>
                <c:pt idx="0">
                  <c:v>1</c:v>
                </c:pt>
                <c:pt idx="1">
                  <c:v>0.99824945300000001</c:v>
                </c:pt>
                <c:pt idx="2">
                  <c:v>1.0940919039999999</c:v>
                </c:pt>
                <c:pt idx="3">
                  <c:v>1.094967177</c:v>
                </c:pt>
                <c:pt idx="4">
                  <c:v>0.99059081000000004</c:v>
                </c:pt>
                <c:pt idx="5">
                  <c:v>0.95448577700000004</c:v>
                </c:pt>
                <c:pt idx="6">
                  <c:v>0.85536104999999996</c:v>
                </c:pt>
                <c:pt idx="7">
                  <c:v>0.65908096299999996</c:v>
                </c:pt>
                <c:pt idx="8">
                  <c:v>0.751859956</c:v>
                </c:pt>
                <c:pt idx="9">
                  <c:v>0.454266958</c:v>
                </c:pt>
                <c:pt idx="10">
                  <c:v>0.51816192599999999</c:v>
                </c:pt>
                <c:pt idx="11">
                  <c:v>0.448577680525164</c:v>
                </c:pt>
                <c:pt idx="12">
                  <c:v>0.52472647702407005</c:v>
                </c:pt>
                <c:pt idx="13">
                  <c:v>0.46783369803063501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A97-4DF1-A5EE-01F63629A42D}"/>
            </c:ext>
          </c:extLst>
        </c:ser>
        <c:ser>
          <c:idx val="2"/>
          <c:order val="2"/>
          <c:tx>
            <c:v>Nagoya</c:v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'Beijing_2021-06-23_CN03-E9'!$A$2:$A$38</c:f>
              <c:strCache>
                <c:ptCount val="37"/>
                <c:pt idx="0">
                  <c:v>2020-01-05T00:00:00.000Z</c:v>
                </c:pt>
                <c:pt idx="1">
                  <c:v>2020-01-19T00:00:00.000Z</c:v>
                </c:pt>
                <c:pt idx="2">
                  <c:v>2020-01-24T00:00:00.000Z</c:v>
                </c:pt>
                <c:pt idx="3">
                  <c:v>2020-01-29T00:00:00.000Z</c:v>
                </c:pt>
                <c:pt idx="4">
                  <c:v>2020-02-05T00:00:00.000Z</c:v>
                </c:pt>
                <c:pt idx="5">
                  <c:v>2020-02-10T00:00:00.000Z</c:v>
                </c:pt>
                <c:pt idx="6">
                  <c:v>2020-02-17T00:00:00.000Z</c:v>
                </c:pt>
                <c:pt idx="7">
                  <c:v>2020-02-22T00:00:00.000Z</c:v>
                </c:pt>
                <c:pt idx="8">
                  <c:v>2020-03-05T00:00:00.000Z</c:v>
                </c:pt>
                <c:pt idx="9">
                  <c:v>2020-03-12T00:00:00.000Z</c:v>
                </c:pt>
                <c:pt idx="10">
                  <c:v>2020-03-17T00:00:00.000Z</c:v>
                </c:pt>
                <c:pt idx="11">
                  <c:v>2020-03-29T00:00:00.000Z</c:v>
                </c:pt>
                <c:pt idx="12">
                  <c:v>2020-03-31T00:00:00.000Z</c:v>
                </c:pt>
                <c:pt idx="13">
                  <c:v>2020-04-05T00:00:00.000Z</c:v>
                </c:pt>
                <c:pt idx="14">
                  <c:v>2020-04-17T00:00:00.000Z</c:v>
                </c:pt>
                <c:pt idx="15">
                  <c:v>2020-04-28T00:00:00.000Z</c:v>
                </c:pt>
                <c:pt idx="16">
                  <c:v>2020-04-29T00:00:00.000Z</c:v>
                </c:pt>
                <c:pt idx="17">
                  <c:v>2020-05-07T00:00:00.000Z</c:v>
                </c:pt>
                <c:pt idx="18">
                  <c:v>2020-05-21T00:00:00.000Z</c:v>
                </c:pt>
                <c:pt idx="19">
                  <c:v>2020-06-04T00:00:00.000Z</c:v>
                </c:pt>
                <c:pt idx="20">
                  <c:v>2020-06-18T00:00:00.000Z</c:v>
                </c:pt>
                <c:pt idx="21">
                  <c:v>2020-07-02T00:00:00.000Z</c:v>
                </c:pt>
                <c:pt idx="22">
                  <c:v>2020-07-07T00:00:00.000Z</c:v>
                </c:pt>
                <c:pt idx="23">
                  <c:v>2020-07-30T00:00:00.000Z</c:v>
                </c:pt>
                <c:pt idx="24">
                  <c:v>2020-08-13T00:00:00.000Z</c:v>
                </c:pt>
                <c:pt idx="25">
                  <c:v>2020-08-27T00:00:00.000Z</c:v>
                </c:pt>
                <c:pt idx="26">
                  <c:v>2020-09-10T00:00:00.000Z</c:v>
                </c:pt>
                <c:pt idx="27">
                  <c:v>2020-10-08T00:00:00.000Z</c:v>
                </c:pt>
                <c:pt idx="28">
                  <c:v>2020-11-05T00:00:00.000Z</c:v>
                </c:pt>
                <c:pt idx="29">
                  <c:v>2020-12-03T00:00:00.000Z</c:v>
                </c:pt>
                <c:pt idx="30">
                  <c:v>2020-12-31T00:00:00.000Z</c:v>
                </c:pt>
                <c:pt idx="31">
                  <c:v>2021-01-28T00:00:00.000Z</c:v>
                </c:pt>
                <c:pt idx="32">
                  <c:v>2021-02-11T00:00:00.000Z</c:v>
                </c:pt>
                <c:pt idx="33">
                  <c:v>2021-03-11T00:00:00.000Z</c:v>
                </c:pt>
                <c:pt idx="34">
                  <c:v>2021-04-08T00:00:00.000Z</c:v>
                </c:pt>
                <c:pt idx="35">
                  <c:v>2021-04-27T00:00:00.000Z</c:v>
                </c:pt>
                <c:pt idx="36">
                  <c:v>2021-05-06T00:00:00.000Z</c:v>
                </c:pt>
              </c:strCache>
            </c:strRef>
          </c:cat>
          <c:val>
            <c:numRef>
              <c:f>Nagoya!$B$2:$B$33</c:f>
              <c:numCache>
                <c:formatCode>General</c:formatCode>
                <c:ptCount val="32"/>
                <c:pt idx="0">
                  <c:v>0.86</c:v>
                </c:pt>
                <c:pt idx="1">
                  <c:v>0.66</c:v>
                </c:pt>
                <c:pt idx="2">
                  <c:v>0.74</c:v>
                </c:pt>
                <c:pt idx="3">
                  <c:v>0.72</c:v>
                </c:pt>
                <c:pt idx="4">
                  <c:v>0.96</c:v>
                </c:pt>
                <c:pt idx="5">
                  <c:v>1.02</c:v>
                </c:pt>
                <c:pt idx="6">
                  <c:v>0.79</c:v>
                </c:pt>
                <c:pt idx="7">
                  <c:v>1</c:v>
                </c:pt>
                <c:pt idx="8">
                  <c:v>1</c:v>
                </c:pt>
                <c:pt idx="9">
                  <c:v>0.8</c:v>
                </c:pt>
                <c:pt idx="10">
                  <c:v>1.04</c:v>
                </c:pt>
                <c:pt idx="11">
                  <c:v>0.8</c:v>
                </c:pt>
                <c:pt idx="12">
                  <c:v>0.77</c:v>
                </c:pt>
                <c:pt idx="13">
                  <c:v>0.77</c:v>
                </c:pt>
                <c:pt idx="14">
                  <c:v>0.74</c:v>
                </c:pt>
                <c:pt idx="15">
                  <c:v>0.66</c:v>
                </c:pt>
                <c:pt idx="16">
                  <c:v>0.66</c:v>
                </c:pt>
                <c:pt idx="17">
                  <c:v>0.71</c:v>
                </c:pt>
                <c:pt idx="18">
                  <c:v>1.01</c:v>
                </c:pt>
                <c:pt idx="19">
                  <c:v>0.69</c:v>
                </c:pt>
                <c:pt idx="20">
                  <c:v>0.96</c:v>
                </c:pt>
                <c:pt idx="21">
                  <c:v>0.9</c:v>
                </c:pt>
                <c:pt idx="22">
                  <c:v>0.76</c:v>
                </c:pt>
                <c:pt idx="23">
                  <c:v>0.82</c:v>
                </c:pt>
                <c:pt idx="24">
                  <c:v>0.76</c:v>
                </c:pt>
                <c:pt idx="25">
                  <c:v>1.1100000000000001</c:v>
                </c:pt>
                <c:pt idx="26">
                  <c:v>0.99</c:v>
                </c:pt>
                <c:pt idx="27">
                  <c:v>1.25</c:v>
                </c:pt>
                <c:pt idx="28">
                  <c:v>0.8</c:v>
                </c:pt>
                <c:pt idx="29">
                  <c:v>0.76</c:v>
                </c:pt>
                <c:pt idx="30">
                  <c:v>0.82</c:v>
                </c:pt>
                <c:pt idx="31">
                  <c:v>0.61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A97-4DF1-A5EE-01F63629A4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4314128"/>
        <c:axId val="584313144"/>
      </c:lineChart>
      <c:catAx>
        <c:axId val="58431412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PH" sz="16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Date</a:t>
                </a:r>
              </a:p>
            </c:rich>
          </c:tx>
          <c:layout>
            <c:manualLayout>
              <c:xMode val="edge"/>
              <c:yMode val="edge"/>
              <c:x val="0.47239541335090834"/>
              <c:y val="0.9081143518291622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4313144"/>
        <c:crosses val="autoZero"/>
        <c:auto val="1"/>
        <c:lblAlgn val="ctr"/>
        <c:lblOffset val="100"/>
        <c:noMultiLvlLbl val="0"/>
      </c:catAx>
      <c:valAx>
        <c:axId val="584313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PH" sz="18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Car Density</a:t>
                </a:r>
              </a:p>
            </c:rich>
          </c:tx>
          <c:layout>
            <c:manualLayout>
              <c:xMode val="edge"/>
              <c:yMode val="edge"/>
              <c:x val="1.3008066208598257E-2"/>
              <c:y val="0.295342456801904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4314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8425934513748783"/>
          <c:y val="0.4528067590929577"/>
          <c:w val="0.10224906545772687"/>
          <c:h val="0.2378269580207799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BAHC-19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Behavioral Analytics History of Covid-19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A. BAHC-19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38533"/>
              </p:ext>
            </p:extLst>
          </p:nvPr>
        </p:nvGraphicFramePr>
        <p:xfrm>
          <a:off x="1096962" y="2216879"/>
          <a:ext cx="10058400" cy="3896824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</a:tblGrid>
              <a:tr h="613018">
                <a:tc>
                  <a:txBody>
                    <a:bodyPr/>
                    <a:lstStyle/>
                    <a:p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Activity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CO2 levels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Mobility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r>
                        <a:rPr lang="en-US" sz="1800" cap="none" spc="0" dirty="0">
                          <a:solidFill>
                            <a:schemeClr val="tx1"/>
                          </a:solidFill>
                        </a:rPr>
                        <a:t>Comparing the activity data’s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 dirty="0">
                          <a:solidFill>
                            <a:schemeClr val="tx1"/>
                          </a:solidFill>
                        </a:rPr>
                        <a:t>Tropospheric readings in Sentinel-5P</a:t>
                      </a:r>
                    </a:p>
                    <a:p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 dirty="0">
                          <a:solidFill>
                            <a:schemeClr val="tx1"/>
                          </a:solidFill>
                        </a:rPr>
                        <a:t>Activity Slowdown, Black Marble Data VIIRS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 dirty="0">
                          <a:solidFill>
                            <a:schemeClr val="tx1"/>
                          </a:solidFill>
                        </a:rPr>
                        <a:t>City of Nagoya, Beijing, Singapore</a:t>
                      </a:r>
                    </a:p>
                    <a:p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 dirty="0">
                          <a:solidFill>
                            <a:schemeClr val="tx1"/>
                          </a:solidFill>
                        </a:rPr>
                        <a:t>City of; Wuhan, Beijing</a:t>
                      </a:r>
                    </a:p>
                    <a:p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 dirty="0">
                          <a:solidFill>
                            <a:schemeClr val="tx1"/>
                          </a:solidFill>
                        </a:rPr>
                        <a:t>City of Beijing, and Singapore</a:t>
                      </a:r>
                    </a:p>
                    <a:p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cap="none" spc="0" dirty="0">
                          <a:solidFill>
                            <a:schemeClr val="tx1"/>
                          </a:solidFill>
                        </a:rPr>
                        <a:t>Proposed graph of comparison data’s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383CF-8609-40ED-ADB4-77ADF1CBE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dirty="0"/>
              <a:t>B. Data: Activity (car/cargo)</a:t>
            </a:r>
            <a:br>
              <a:rPr lang="en-PH" dirty="0"/>
            </a:br>
            <a:r>
              <a:rPr lang="en-PH" dirty="0"/>
              <a:t>    Beijing, Singapore, Nagoya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200C75E-EF97-46C7-A32E-E5AF15482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34" y="4080470"/>
            <a:ext cx="3775889" cy="20177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AED835-92E4-42C6-A117-1B4A483A9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9711" y="1872001"/>
            <a:ext cx="3775889" cy="22084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D35FB60-56B1-468E-A6B5-848EE7F417A0}"/>
              </a:ext>
            </a:extLst>
          </p:cNvPr>
          <p:cNvSpPr txBox="1"/>
          <p:nvPr/>
        </p:nvSpPr>
        <p:spPr>
          <a:xfrm>
            <a:off x="3749984" y="2703293"/>
            <a:ext cx="841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Beijing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D1BB82-ED02-4796-ABBC-CCC42395E078}"/>
              </a:ext>
            </a:extLst>
          </p:cNvPr>
          <p:cNvSpPr txBox="1"/>
          <p:nvPr/>
        </p:nvSpPr>
        <p:spPr>
          <a:xfrm>
            <a:off x="1640866" y="5089360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Singapore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2D060F7-9EBB-4C44-BBCA-2BE122732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9433" y="3072625"/>
            <a:ext cx="4784033" cy="25298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B3D9F0-84A2-4153-AA32-C49F5725DD5A}"/>
              </a:ext>
            </a:extLst>
          </p:cNvPr>
          <p:cNvSpPr txBox="1"/>
          <p:nvPr/>
        </p:nvSpPr>
        <p:spPr>
          <a:xfrm>
            <a:off x="8840500" y="4720028"/>
            <a:ext cx="905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Nagoya</a:t>
            </a:r>
          </a:p>
        </p:txBody>
      </p:sp>
    </p:spTree>
    <p:extLst>
      <p:ext uri="{BB962C8B-B14F-4D97-AF65-F5344CB8AC3E}">
        <p14:creationId xmlns:p14="http://schemas.microsoft.com/office/powerpoint/2010/main" val="602077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33515-9A52-4D24-962A-715C38BB4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3724"/>
            <a:ext cx="10058400" cy="679313"/>
          </a:xfrm>
        </p:spPr>
        <p:txBody>
          <a:bodyPr>
            <a:noAutofit/>
          </a:bodyPr>
          <a:lstStyle/>
          <a:p>
            <a:r>
              <a:rPr lang="en-PH" sz="2800" dirty="0"/>
              <a:t>C. Proposed new graph comparison for EO Dashboard.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798BA9E-1BBD-4307-926F-8299A4BA8F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145683"/>
              </p:ext>
            </p:extLst>
          </p:nvPr>
        </p:nvGraphicFramePr>
        <p:xfrm>
          <a:off x="597258" y="1081825"/>
          <a:ext cx="10997484" cy="5203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61469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3B759-53A1-4E9D-BBC8-F6E2AC978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PH" dirty="0"/>
              <a:t>D. Tropospheric data slider.</a:t>
            </a:r>
            <a:br>
              <a:rPr lang="en-PH" dirty="0"/>
            </a:br>
            <a:r>
              <a:rPr lang="en-PH" dirty="0"/>
              <a:t>- </a:t>
            </a:r>
            <a:r>
              <a:rPr lang="en-PH" sz="3200" dirty="0"/>
              <a:t>A big change in human activity seen in NO2 levels.</a:t>
            </a:r>
            <a:endParaRPr lang="en-P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8F25FF-0F16-470B-9D91-5806E912CF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6981" y="1902138"/>
            <a:ext cx="8445965" cy="448168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36B7D1-B7DE-4929-930C-8041ACAF5927}"/>
              </a:ext>
            </a:extLst>
          </p:cNvPr>
          <p:cNvSpPr txBox="1"/>
          <p:nvPr/>
        </p:nvSpPr>
        <p:spPr>
          <a:xfrm>
            <a:off x="3451538" y="4353059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China</a:t>
            </a:r>
          </a:p>
        </p:txBody>
      </p:sp>
    </p:spTree>
    <p:extLst>
      <p:ext uri="{BB962C8B-B14F-4D97-AF65-F5344CB8AC3E}">
        <p14:creationId xmlns:p14="http://schemas.microsoft.com/office/powerpoint/2010/main" val="2825002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6CE34-8AF4-4FC4-AD0B-C175E17A1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E. Nightlight and daylight    	activity anomaly.	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84664E1-6D47-4BDF-8C8C-FE649CC22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4181283"/>
            <a:ext cx="4367480" cy="168780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r>
              <a:rPr lang="en-PH" dirty="0"/>
              <a:t>Clearly you can see ships on the ocean on the Sentinel 1 Black Marble data.</a:t>
            </a:r>
          </a:p>
          <a:p>
            <a:r>
              <a:rPr lang="en-PH" dirty="0"/>
              <a:t>Dated: 05-30-2020</a:t>
            </a:r>
          </a:p>
          <a:p>
            <a:r>
              <a:rPr lang="en-PH" dirty="0"/>
              <a:t>City: Singapore</a:t>
            </a:r>
          </a:p>
          <a:p>
            <a:pPr marL="0" indent="0">
              <a:buNone/>
            </a:pPr>
            <a:endParaRPr lang="en-PH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53C5365-6748-412A-A2F5-BC74060F4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115417"/>
            <a:ext cx="4367480" cy="195430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13ECEAE-CA62-4950-97F9-92CE4EB13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6470" y="2115417"/>
            <a:ext cx="4439210" cy="1954307"/>
          </a:xfrm>
          <a:prstGeom prst="rect">
            <a:avLst/>
          </a:prstGeom>
        </p:spPr>
      </p:pic>
      <p:sp>
        <p:nvSpPr>
          <p:cNvPr id="22" name="Content Placeholder 14">
            <a:extLst>
              <a:ext uri="{FF2B5EF4-FFF2-40B4-BE49-F238E27FC236}">
                <a16:creationId xmlns:a16="http://schemas.microsoft.com/office/drawing/2014/main" id="{61A3C879-413E-4F0F-8C84-F56DCAACD33A}"/>
              </a:ext>
            </a:extLst>
          </p:cNvPr>
          <p:cNvSpPr txBox="1">
            <a:spLocks/>
          </p:cNvSpPr>
          <p:nvPr/>
        </p:nvSpPr>
        <p:spPr>
          <a:xfrm>
            <a:off x="6716470" y="4181283"/>
            <a:ext cx="4439210" cy="19543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PH" dirty="0"/>
              <a:t> Just a month after on the same Sentinel 1  satellite map data but at daylight, the ships disappear.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PH" dirty="0"/>
              <a:t>Dated: 06-11-2020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PH" dirty="0"/>
              <a:t>City: Singapore</a:t>
            </a:r>
          </a:p>
        </p:txBody>
      </p:sp>
    </p:spTree>
    <p:extLst>
      <p:ext uri="{BB962C8B-B14F-4D97-AF65-F5344CB8AC3E}">
        <p14:creationId xmlns:p14="http://schemas.microsoft.com/office/powerpoint/2010/main" val="7562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4E5AB-1C49-4DD6-8911-AAE66988C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F. Black Marble Data in Beijing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C0C363-5807-4870-A45C-ED2633EF0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1051860"/>
          </a:xfrm>
        </p:spPr>
        <p:txBody>
          <a:bodyPr>
            <a:normAutofit fontScale="92500" lnSpcReduction="20000"/>
          </a:bodyPr>
          <a:lstStyle/>
          <a:p>
            <a:r>
              <a:rPr lang="en-PH" dirty="0"/>
              <a:t>March 2020 – reported that the government Announced to resume human activities by march 11.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6E17F8D-3AC0-41A8-8088-6419A785B0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7261" y="3268314"/>
            <a:ext cx="5431297" cy="3053613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AE5DE5-687E-44F5-A2C1-A8525791C3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5944" y="2001055"/>
            <a:ext cx="4639736" cy="1151671"/>
          </a:xfrm>
        </p:spPr>
        <p:txBody>
          <a:bodyPr>
            <a:normAutofit fontScale="92500" lnSpcReduction="20000"/>
          </a:bodyPr>
          <a:lstStyle/>
          <a:p>
            <a:r>
              <a:rPr lang="en-PH" dirty="0"/>
              <a:t>April 2020 – The covid19 pandemic struck world-wide and Beijing went on a lockdown as light pollution are clearly lesser than the past month.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DE6A1BB1-B27F-4707-9D10-4CF510A88B3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26480" y="3268314"/>
            <a:ext cx="5431297" cy="3053613"/>
          </a:xfrm>
        </p:spPr>
      </p:pic>
    </p:spTree>
    <p:extLst>
      <p:ext uri="{BB962C8B-B14F-4D97-AF65-F5344CB8AC3E}">
        <p14:creationId xmlns:p14="http://schemas.microsoft.com/office/powerpoint/2010/main" val="369659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CF6ED-815A-428C-B13D-3A77EB82F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Thank you for reading!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4F0A5-2B95-4736-8592-A6E046C1F0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Author: Ramdev G. </a:t>
            </a:r>
            <a:r>
              <a:rPr lang="en-PH" dirty="0" err="1"/>
              <a:t>Calope</a:t>
            </a:r>
            <a:endParaRPr lang="en-PH" dirty="0"/>
          </a:p>
          <a:p>
            <a:r>
              <a:rPr lang="en-PH" dirty="0"/>
              <a:t>Team: Dark</a:t>
            </a:r>
          </a:p>
        </p:txBody>
      </p:sp>
    </p:spTree>
    <p:extLst>
      <p:ext uri="{BB962C8B-B14F-4D97-AF65-F5344CB8AC3E}">
        <p14:creationId xmlns:p14="http://schemas.microsoft.com/office/powerpoint/2010/main" val="261179998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{D446A3F3-5F68-4ADB-91DE-C2FEE28927E3}tf22712842_win32</Template>
  <TotalTime>193</TotalTime>
  <Words>233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Bookman Old Style</vt:lpstr>
      <vt:lpstr>Calibri</vt:lpstr>
      <vt:lpstr>Franklin Gothic Book</vt:lpstr>
      <vt:lpstr>1_RetrospectVTI</vt:lpstr>
      <vt:lpstr>BAHC-19</vt:lpstr>
      <vt:lpstr>A. BAHC-19</vt:lpstr>
      <vt:lpstr>B. Data: Activity (car/cargo)     Beijing, Singapore, Nagoya</vt:lpstr>
      <vt:lpstr>C. Proposed new graph comparison for EO Dashboard.</vt:lpstr>
      <vt:lpstr>D. Tropospheric data slider. - A big change in human activity seen in NO2 levels.</vt:lpstr>
      <vt:lpstr>E. Nightlight and daylight     activity anomaly. </vt:lpstr>
      <vt:lpstr>F. Black Marble Data in Beijing</vt:lpstr>
      <vt:lpstr>Thank you for reading!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BAHC</dc:title>
  <dc:creator>MY ACER</dc:creator>
  <cp:lastModifiedBy>MY ACER</cp:lastModifiedBy>
  <cp:revision>32</cp:revision>
  <dcterms:created xsi:type="dcterms:W3CDTF">2021-06-24T10:13:14Z</dcterms:created>
  <dcterms:modified xsi:type="dcterms:W3CDTF">2021-06-24T13:26:43Z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